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3" r:id="rId2"/>
    <p:sldId id="279" r:id="rId3"/>
    <p:sldId id="280" r:id="rId4"/>
    <p:sldId id="268" r:id="rId5"/>
    <p:sldId id="281" r:id="rId6"/>
    <p:sldId id="269" r:id="rId7"/>
    <p:sldId id="271" r:id="rId8"/>
    <p:sldId id="284" r:id="rId9"/>
    <p:sldId id="290" r:id="rId10"/>
    <p:sldId id="288" r:id="rId11"/>
    <p:sldId id="28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24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4CFEA0-9C1B-4F44-8E79-4390202AFEF1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D4847D-B0F6-4930-BED8-2A5536A510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671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890CB-08FD-4FE6-9B06-F430878D29A0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A8158-E1EA-4F77-B8D3-235B261223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890CB-08FD-4FE6-9B06-F430878D29A0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A8158-E1EA-4F77-B8D3-235B261223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890CB-08FD-4FE6-9B06-F430878D29A0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A8158-E1EA-4F77-B8D3-235B261223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890CB-08FD-4FE6-9B06-F430878D29A0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A8158-E1EA-4F77-B8D3-235B261223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890CB-08FD-4FE6-9B06-F430878D29A0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92A8158-E1EA-4F77-B8D3-235B261223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890CB-08FD-4FE6-9B06-F430878D29A0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A8158-E1EA-4F77-B8D3-235B261223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890CB-08FD-4FE6-9B06-F430878D29A0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A8158-E1EA-4F77-B8D3-235B261223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890CB-08FD-4FE6-9B06-F430878D29A0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A8158-E1EA-4F77-B8D3-235B261223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890CB-08FD-4FE6-9B06-F430878D29A0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A8158-E1EA-4F77-B8D3-235B261223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890CB-08FD-4FE6-9B06-F430878D29A0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A8158-E1EA-4F77-B8D3-235B261223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890CB-08FD-4FE6-9B06-F430878D29A0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A8158-E1EA-4F77-B8D3-235B261223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13890CB-08FD-4FE6-9B06-F430878D29A0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92A8158-E1EA-4F77-B8D3-235B261223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5008" y="214290"/>
            <a:ext cx="8928992" cy="208996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РОДИТЕЛЬСКОЕ СОБРАНИЕ</a:t>
            </a:r>
            <a:r>
              <a:rPr lang="ru-RU" sz="5400" b="1" dirty="0" smtClean="0">
                <a:solidFill>
                  <a:srgbClr val="FF0000"/>
                </a:solidFill>
              </a:rPr>
              <a:t/>
            </a:r>
            <a:br>
              <a:rPr lang="ru-RU" sz="5400" b="1" dirty="0" smtClean="0">
                <a:solidFill>
                  <a:srgbClr val="FF0000"/>
                </a:solidFill>
              </a:rPr>
            </a:br>
            <a:r>
              <a:rPr lang="ru-RU" sz="5400" b="1" dirty="0" smtClean="0">
                <a:solidFill>
                  <a:srgbClr val="FF0000"/>
                </a:solidFill>
              </a:rPr>
              <a:t>в </a:t>
            </a:r>
            <a:r>
              <a:rPr lang="ru-RU" sz="3600" b="1" dirty="0" smtClean="0">
                <a:solidFill>
                  <a:srgbClr val="FF0000"/>
                </a:solidFill>
              </a:rPr>
              <a:t>1 «Б» классе</a:t>
            </a:r>
            <a:r>
              <a:rPr lang="ru-RU" sz="5400" b="1" dirty="0" smtClean="0">
                <a:solidFill>
                  <a:srgbClr val="FF0000"/>
                </a:solidFill>
              </a:rPr>
              <a:t/>
            </a:r>
            <a:br>
              <a:rPr lang="ru-RU" sz="5400" b="1" dirty="0" smtClean="0">
                <a:solidFill>
                  <a:srgbClr val="FF0000"/>
                </a:solidFill>
              </a:rPr>
            </a:br>
            <a:r>
              <a:rPr lang="ru-RU" sz="5400" b="1" i="1" dirty="0" smtClean="0">
                <a:solidFill>
                  <a:srgbClr val="FF0000"/>
                </a:solidFill>
              </a:rPr>
              <a:t>Итоги 1 четверти</a:t>
            </a:r>
            <a:endParaRPr lang="ru-RU" sz="5400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6143644"/>
            <a:ext cx="6400800" cy="404664"/>
          </a:xfrm>
        </p:spPr>
        <p:txBody>
          <a:bodyPr>
            <a:normAutofit fontScale="85000" lnSpcReduction="20000"/>
          </a:bodyPr>
          <a:lstStyle/>
          <a:p>
            <a:endParaRPr lang="ru-RU" dirty="0"/>
          </a:p>
        </p:txBody>
      </p:sp>
      <p:pic>
        <p:nvPicPr>
          <p:cNvPr id="2051" name="Picture 3" descr="J:\Siyziova\СОН\КАРТИНКИ\1 сентября\ШКОЛА СО ЗВОНКОМ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132856"/>
            <a:ext cx="6308179" cy="40035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" descr="1024-658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2844" y="0"/>
            <a:ext cx="5000660" cy="708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spc="600" dirty="0">
                <a:solidFill>
                  <a:srgbClr val="FFFF00"/>
                </a:solidFill>
                <a:latin typeface="+mn-lt"/>
              </a:rPr>
              <a:t>В страну </a:t>
            </a:r>
            <a:r>
              <a:rPr lang="ru-RU" sz="4000" b="1" i="1" spc="300" dirty="0">
                <a:solidFill>
                  <a:srgbClr val="FFFF00"/>
                </a:solidFill>
                <a:latin typeface="+mn-lt"/>
              </a:rPr>
              <a:t>Знаний</a:t>
            </a:r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0" y="601980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i="1" dirty="0" smtClean="0">
                <a:solidFill>
                  <a:srgbClr val="FFFFFF"/>
                </a:solidFill>
                <a:latin typeface="Calibri" pitchFamily="34" charset="0"/>
              </a:rPr>
              <a:t>К чему ребенка приучишь, то от него и получишь.</a:t>
            </a:r>
            <a:endParaRPr lang="ru-RU" sz="3200" i="1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5129" name="Picture 9" descr="http://i059.radikal.ru/0904/ff/aeb1cc0d622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60" y="0"/>
            <a:ext cx="1479298" cy="1479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2159954" y="2887990"/>
            <a:ext cx="2274710" cy="707886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000" b="1" i="1" dirty="0">
                <a:ln w="22225" cap="rnd" cmpd="sng">
                  <a:solidFill>
                    <a:srgbClr val="D56C15"/>
                  </a:solidFill>
                  <a:bevel/>
                </a:ln>
                <a:solidFill>
                  <a:srgbClr val="FFFF00"/>
                </a:solidFill>
                <a:latin typeface="Calibri" pitchFamily="34" charset="0"/>
              </a:rPr>
              <a:t>Плывём!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707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640080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ru-RU" sz="2800" b="1" dirty="0" smtClean="0">
                <a:solidFill>
                  <a:schemeClr val="tx1"/>
                </a:solidFill>
              </a:rPr>
              <a:t>Мы люди, у которых разное образование, разные судьбы, разные характеры, разные взгляды на жизнь, но есть то, что объединяет нас всех – это </a:t>
            </a:r>
            <a:r>
              <a:rPr lang="ru-RU" sz="2800" b="1" i="1" dirty="0" smtClean="0">
                <a:solidFill>
                  <a:schemeClr val="tx1"/>
                </a:solidFill>
              </a:rPr>
              <a:t>наши дети</a:t>
            </a:r>
            <a:r>
              <a:rPr lang="ru-RU" sz="2800" b="1" dirty="0" smtClean="0">
                <a:solidFill>
                  <a:schemeClr val="tx1"/>
                </a:solidFill>
              </a:rPr>
              <a:t>. И так хочется, чтобы наши дети были </a:t>
            </a:r>
            <a:r>
              <a:rPr lang="ru-RU" sz="2800" b="1" i="1" dirty="0" smtClean="0">
                <a:solidFill>
                  <a:schemeClr val="tx1"/>
                </a:solidFill>
              </a:rPr>
              <a:t>счастливы</a:t>
            </a:r>
            <a:r>
              <a:rPr lang="ru-RU" sz="2800" b="1" dirty="0" smtClean="0">
                <a:solidFill>
                  <a:schemeClr val="tx1"/>
                </a:solidFill>
              </a:rPr>
              <a:t> и </a:t>
            </a:r>
            <a:r>
              <a:rPr lang="ru-RU" sz="2800" b="1" i="1" dirty="0" smtClean="0">
                <a:solidFill>
                  <a:schemeClr val="tx1"/>
                </a:solidFill>
              </a:rPr>
              <a:t>успешны</a:t>
            </a:r>
            <a:r>
              <a:rPr lang="ru-RU" sz="2800" b="1" dirty="0" smtClean="0">
                <a:solidFill>
                  <a:schemeClr val="tx1"/>
                </a:solidFill>
              </a:rPr>
              <a:t> в жизни!</a:t>
            </a:r>
            <a:endParaRPr lang="ru-RU" sz="2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" descr="1024-658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743200" y="0"/>
            <a:ext cx="64008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spc="600" dirty="0">
                <a:solidFill>
                  <a:srgbClr val="FFFFFF"/>
                </a:solidFill>
                <a:latin typeface="+mn-lt"/>
              </a:rPr>
              <a:t>В </a:t>
            </a:r>
            <a:r>
              <a:rPr lang="ru-RU" sz="4000" b="1" i="1" spc="600" dirty="0" smtClean="0">
                <a:solidFill>
                  <a:srgbClr val="FFFFFF"/>
                </a:solidFill>
                <a:latin typeface="+mn-lt"/>
              </a:rPr>
              <a:t>Страну </a:t>
            </a:r>
            <a:r>
              <a:rPr lang="ru-RU" sz="4000" b="1" i="1" spc="300" dirty="0">
                <a:solidFill>
                  <a:srgbClr val="FFFFFF"/>
                </a:solidFill>
                <a:latin typeface="+mn-lt"/>
              </a:rPr>
              <a:t>Знаний</a:t>
            </a:r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0" y="6019800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i="1" dirty="0">
                <a:solidFill>
                  <a:srgbClr val="FFFFFF"/>
                </a:solidFill>
                <a:latin typeface="Calibri" pitchFamily="34" charset="0"/>
              </a:rPr>
              <a:t>На этом кораблике под  парусами мы в дальние дали  </a:t>
            </a:r>
            <a:r>
              <a:rPr lang="ru-RU" sz="2000" i="1" dirty="0" smtClean="0">
                <a:solidFill>
                  <a:srgbClr val="FFFFFF"/>
                </a:solidFill>
                <a:latin typeface="Calibri" pitchFamily="34" charset="0"/>
              </a:rPr>
              <a:t>отправились </a:t>
            </a:r>
            <a:r>
              <a:rPr lang="ru-RU" sz="2000" i="1" dirty="0">
                <a:solidFill>
                  <a:srgbClr val="FFFFFF"/>
                </a:solidFill>
                <a:latin typeface="Calibri" pitchFamily="34" charset="0"/>
              </a:rPr>
              <a:t>с Вами. </a:t>
            </a:r>
          </a:p>
          <a:p>
            <a:pPr algn="ctr"/>
            <a:r>
              <a:rPr lang="ru-RU" sz="2000" i="1" dirty="0">
                <a:solidFill>
                  <a:srgbClr val="FFFFFF"/>
                </a:solidFill>
                <a:latin typeface="Calibri" pitchFamily="34" charset="0"/>
              </a:rPr>
              <a:t>Мы </a:t>
            </a:r>
            <a:r>
              <a:rPr lang="ru-RU" sz="2000" i="1" dirty="0" smtClean="0">
                <a:solidFill>
                  <a:srgbClr val="FFFFFF"/>
                </a:solidFill>
                <a:latin typeface="Calibri" pitchFamily="34" charset="0"/>
              </a:rPr>
              <a:t>всех, </a:t>
            </a:r>
            <a:r>
              <a:rPr lang="ru-RU" sz="2000" i="1" dirty="0">
                <a:solidFill>
                  <a:srgbClr val="FFFFFF"/>
                </a:solidFill>
                <a:latin typeface="Calibri" pitchFamily="34" charset="0"/>
              </a:rPr>
              <a:t>кто захочет с собою возьмём. Ну что же, согласны? … Решили? … </a:t>
            </a:r>
          </a:p>
        </p:txBody>
      </p:sp>
      <p:pic>
        <p:nvPicPr>
          <p:cNvPr id="5129" name="Picture 9" descr="http://i059.radikal.ru/0904/ff/aeb1cc0d622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938" y="2286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228600" y="762000"/>
            <a:ext cx="2895600" cy="707886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i="1" dirty="0">
                <a:ln w="22225" cap="rnd" cmpd="sng">
                  <a:solidFill>
                    <a:srgbClr val="D56C15"/>
                  </a:solidFill>
                  <a:bevel/>
                </a:ln>
                <a:solidFill>
                  <a:srgbClr val="FFFF00"/>
                </a:solidFill>
                <a:latin typeface="Calibri" pitchFamily="34" charset="0"/>
              </a:rPr>
              <a:t>Плывём!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12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66"/>
                </a:solidFill>
                <a:latin typeface="Comic Sans MS" pitchFamily="66" charset="0"/>
              </a:rPr>
              <a:t>Критерии школьной готовности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929222"/>
          </a:xfrm>
        </p:spPr>
        <p:txBody>
          <a:bodyPr/>
          <a:lstStyle/>
          <a:p>
            <a:pPr algn="ctr">
              <a:lnSpc>
                <a:spcPct val="110000"/>
              </a:lnSpc>
            </a:pPr>
            <a:r>
              <a:rPr lang="ru-RU" b="1" dirty="0" smtClean="0">
                <a:solidFill>
                  <a:srgbClr val="CC0066"/>
                </a:solidFill>
                <a:latin typeface="Comic Sans MS" pitchFamily="66" charset="0"/>
              </a:rPr>
              <a:t>Интеллектуальная зрелость</a:t>
            </a:r>
          </a:p>
          <a:p>
            <a:pPr algn="ctr">
              <a:lnSpc>
                <a:spcPct val="110000"/>
              </a:lnSpc>
            </a:pPr>
            <a:r>
              <a:rPr lang="ru-RU" b="1" dirty="0" smtClean="0">
                <a:solidFill>
                  <a:srgbClr val="CC0066"/>
                </a:solidFill>
                <a:latin typeface="Comic Sans MS" pitchFamily="66" charset="0"/>
              </a:rPr>
              <a:t>Эмоциональная зрелость</a:t>
            </a:r>
          </a:p>
          <a:p>
            <a:pPr algn="ctr">
              <a:lnSpc>
                <a:spcPct val="110000"/>
              </a:lnSpc>
            </a:pPr>
            <a:r>
              <a:rPr lang="ru-RU" b="1" dirty="0" smtClean="0">
                <a:solidFill>
                  <a:srgbClr val="CC0066"/>
                </a:solidFill>
                <a:latin typeface="Comic Sans MS" pitchFamily="66" charset="0"/>
              </a:rPr>
              <a:t>Социальная зрелость</a:t>
            </a:r>
          </a:p>
          <a:p>
            <a:endParaRPr lang="ru-RU" dirty="0"/>
          </a:p>
        </p:txBody>
      </p:sp>
      <p:pic>
        <p:nvPicPr>
          <p:cNvPr id="19457" name="Picture 1" descr="J:\Siyziova\ШК. ФОТО\ФОТО - МОИ УЧЕНИКИ\выпуск 2013-2017\1 К Л А С С\Посвящение в 1-классники 27.09.2013\фото\IMG_1859.JPG"/>
          <p:cNvPicPr>
            <a:picLocks noChangeAspect="1" noChangeArrowheads="1"/>
          </p:cNvPicPr>
          <p:nvPr/>
        </p:nvPicPr>
        <p:blipFill>
          <a:blip r:embed="rId2" cstate="print"/>
          <a:srcRect t="26499" r="18840"/>
          <a:stretch>
            <a:fillRect/>
          </a:stretch>
        </p:blipFill>
        <p:spPr bwMode="auto">
          <a:xfrm>
            <a:off x="4644007" y="3356992"/>
            <a:ext cx="4270449" cy="2900786"/>
          </a:xfrm>
          <a:prstGeom prst="rect">
            <a:avLst/>
          </a:prstGeom>
          <a:noFill/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18991" y="3284984"/>
            <a:ext cx="4320480" cy="3024336"/>
          </a:xfrm>
          <a:prstGeom prst="rect">
            <a:avLst/>
          </a:prstGeom>
          <a:noFill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2872" y="3284984"/>
            <a:ext cx="4167629" cy="3168352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0" y="1"/>
            <a:ext cx="9144000" cy="857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 чему ребёнка приучишь, то от него и получишь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8431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К чему ребёнка приучишь, то от него и получишь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750" y="1341438"/>
            <a:ext cx="8072438" cy="850900"/>
          </a:xfrm>
        </p:spPr>
        <p:txBody>
          <a:bodyPr/>
          <a:lstStyle/>
          <a:p>
            <a:pPr marL="514350" indent="-514350" algn="l">
              <a:buFontTx/>
              <a:buAutoNum type="arabicPeriod"/>
            </a:pPr>
            <a:r>
              <a:rPr lang="ru-RU" sz="3600" b="1" dirty="0" smtClean="0">
                <a:solidFill>
                  <a:schemeClr val="tx1"/>
                </a:solidFill>
              </a:rPr>
              <a:t>Рождение коллектива.</a:t>
            </a:r>
          </a:p>
          <a:p>
            <a:pPr marL="514350" indent="-514350" algn="l">
              <a:buFontTx/>
              <a:buAutoNum type="arabicPeriod"/>
            </a:pPr>
            <a:endParaRPr lang="ru-RU" dirty="0" smtClean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539750" y="1916113"/>
            <a:ext cx="8072438" cy="85248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indent="-51435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600" b="1" dirty="0">
                <a:latin typeface="+mn-lt"/>
              </a:rPr>
              <a:t>2. Установление традиций.</a:t>
            </a:r>
          </a:p>
          <a:p>
            <a:pPr marL="514350" indent="-5143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AutoNum type="arabicPeriod"/>
              <a:defRPr/>
            </a:pPr>
            <a:endParaRPr lang="ru-RU" sz="3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539750" y="2492375"/>
            <a:ext cx="8072438" cy="8524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indent="-51435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600" b="1" dirty="0">
                <a:latin typeface="+mn-lt"/>
              </a:rPr>
              <a:t>3.Правила общения.</a:t>
            </a:r>
          </a:p>
          <a:p>
            <a:pPr marL="514350" indent="-5143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AutoNum type="arabicPeriod"/>
              <a:defRPr/>
            </a:pPr>
            <a:endParaRPr lang="ru-RU" sz="3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539750" y="3068638"/>
            <a:ext cx="8072438" cy="85248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indent="-51435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600" b="1" dirty="0">
                <a:latin typeface="+mn-lt"/>
              </a:rPr>
              <a:t>4.Правила культурного поведения.</a:t>
            </a:r>
          </a:p>
          <a:p>
            <a:pPr marL="514350" indent="-5143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AutoNum type="arabicPeriod"/>
              <a:defRPr/>
            </a:pPr>
            <a:endParaRPr lang="ru-RU" sz="3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01523" y="3611683"/>
            <a:ext cx="3840118" cy="2560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3311" y="3611683"/>
            <a:ext cx="4869475" cy="3246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447800" y="357166"/>
            <a:ext cx="7543800" cy="633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Ребенок к концу </a:t>
            </a:r>
            <a:r>
              <a:rPr lang="ru-RU" sz="2000" b="1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1-ой четверти по литературе и русскому языку должен</a:t>
            </a:r>
            <a:r>
              <a:rPr lang="ru-RU" sz="2000" b="1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: </a:t>
            </a:r>
            <a:endParaRPr lang="ru-RU" sz="20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838200" y="19050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4000" b="1">
                <a:solidFill>
                  <a:srgbClr val="FF0066"/>
                </a:solidFill>
                <a:latin typeface="Comic Sans MS" pitchFamily="66" charset="0"/>
              </a:rPr>
              <a:t/>
            </a:r>
            <a:br>
              <a:rPr lang="ru-RU" sz="4000" b="1">
                <a:solidFill>
                  <a:srgbClr val="FF0066"/>
                </a:solidFill>
                <a:latin typeface="Comic Sans MS" pitchFamily="66" charset="0"/>
              </a:rPr>
            </a:br>
            <a:r>
              <a:rPr lang="ru-RU" sz="3200" b="1">
                <a:solidFill>
                  <a:schemeClr val="hlink"/>
                </a:solidFill>
              </a:rPr>
              <a:t/>
            </a:r>
            <a:br>
              <a:rPr lang="ru-RU" sz="3200" b="1">
                <a:solidFill>
                  <a:schemeClr val="hlink"/>
                </a:solidFill>
              </a:rPr>
            </a:br>
            <a:endParaRPr lang="ru-RU" sz="4400" b="1">
              <a:solidFill>
                <a:srgbClr val="3399FF"/>
              </a:solidFill>
              <a:latin typeface="Comic Sans MS" pitchFamily="66" charset="0"/>
            </a:endParaRPr>
          </a:p>
        </p:txBody>
      </p:sp>
      <p:pic>
        <p:nvPicPr>
          <p:cNvPr id="8196" name="Picture 4" descr="lin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19200"/>
            <a:ext cx="2454275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6" descr="lin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1219200"/>
            <a:ext cx="2454275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7" descr="lin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219200"/>
            <a:ext cx="2454275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9" descr="GRI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724400"/>
            <a:ext cx="10668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10" descr="108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1" name="Rectangle 12"/>
          <p:cNvSpPr>
            <a:spLocks noGrp="1" noChangeArrowheads="1"/>
          </p:cNvSpPr>
          <p:nvPr>
            <p:ph idx="1"/>
          </p:nvPr>
        </p:nvSpPr>
        <p:spPr>
          <a:xfrm>
            <a:off x="0" y="1772816"/>
            <a:ext cx="9144000" cy="4905396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5000"/>
              </a:lnSpc>
            </a:pPr>
            <a:r>
              <a:rPr lang="ru-RU" sz="2800" b="1" i="1" dirty="0" smtClean="0">
                <a:solidFill>
                  <a:srgbClr val="002060"/>
                </a:solidFill>
                <a:latin typeface="Comic Sans MS" pitchFamily="66" charset="0"/>
              </a:rPr>
              <a:t>Знать</a:t>
            </a:r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 понятия: речь, предложение, слово, слог, ударение, звуки речи.</a:t>
            </a:r>
          </a:p>
          <a:p>
            <a:pPr eaLnBrk="1" hangingPunct="1">
              <a:lnSpc>
                <a:spcPct val="95000"/>
              </a:lnSpc>
            </a:pPr>
            <a:r>
              <a:rPr lang="ru-RU" sz="2800" b="1" i="1" dirty="0" smtClean="0">
                <a:solidFill>
                  <a:srgbClr val="002060"/>
                </a:solidFill>
                <a:latin typeface="Comic Sans MS" pitchFamily="66" charset="0"/>
              </a:rPr>
              <a:t>Уметь вычленять </a:t>
            </a:r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звуки в словах, </a:t>
            </a:r>
            <a:r>
              <a:rPr lang="ru-RU" sz="2800" b="1" i="1" dirty="0" smtClean="0">
                <a:solidFill>
                  <a:srgbClr val="002060"/>
                </a:solidFill>
                <a:latin typeface="Comic Sans MS" pitchFamily="66" charset="0"/>
              </a:rPr>
              <a:t>определять</a:t>
            </a:r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 их последовательность, </a:t>
            </a:r>
            <a:r>
              <a:rPr lang="ru-RU" sz="2800" b="1" i="1" dirty="0" smtClean="0">
                <a:solidFill>
                  <a:srgbClr val="002060"/>
                </a:solidFill>
                <a:latin typeface="Comic Sans MS" pitchFamily="66" charset="0"/>
              </a:rPr>
              <a:t>давать</a:t>
            </a:r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 им характеристику  (см. схему) 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1" i="1" dirty="0" smtClean="0">
                <a:solidFill>
                  <a:srgbClr val="002060"/>
                </a:solidFill>
                <a:latin typeface="Comic Sans MS" pitchFamily="66" charset="0"/>
              </a:rPr>
              <a:t>Различать </a:t>
            </a:r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гласные и согласные звуки и буквы.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1" i="1" dirty="0" smtClean="0">
                <a:solidFill>
                  <a:srgbClr val="002060"/>
                </a:solidFill>
                <a:latin typeface="Comic Sans MS" pitchFamily="66" charset="0"/>
              </a:rPr>
              <a:t>Определять</a:t>
            </a:r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 место ударения в слове.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1" i="1" dirty="0" smtClean="0">
                <a:solidFill>
                  <a:srgbClr val="002060"/>
                </a:solidFill>
                <a:latin typeface="Comic Sans MS" pitchFamily="66" charset="0"/>
              </a:rPr>
              <a:t>Уметь делить  </a:t>
            </a:r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слова на слоги, </a:t>
            </a:r>
            <a:r>
              <a:rPr lang="ru-RU" sz="2800" b="1" i="1" dirty="0" smtClean="0">
                <a:solidFill>
                  <a:srgbClr val="002060"/>
                </a:solidFill>
                <a:latin typeface="Comic Sans MS" pitchFamily="66" charset="0"/>
              </a:rPr>
              <a:t>находить</a:t>
            </a:r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 ударные и безударные </a:t>
            </a:r>
            <a:r>
              <a:rPr lang="ru-RU" sz="2800" b="1" i="1" dirty="0" smtClean="0">
                <a:solidFill>
                  <a:srgbClr val="002060"/>
                </a:solidFill>
                <a:latin typeface="Comic Sans MS" pitchFamily="66" charset="0"/>
              </a:rPr>
              <a:t>гласные.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1" i="1" dirty="0" smtClean="0">
                <a:solidFill>
                  <a:srgbClr val="002060"/>
                </a:solidFill>
                <a:latin typeface="Comic Sans MS" pitchFamily="66" charset="0"/>
              </a:rPr>
              <a:t>Уметь писать  </a:t>
            </a:r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изученные строчные и заглавные буквы, их соединения и слова.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1" u="sng" dirty="0" smtClean="0">
                <a:solidFill>
                  <a:srgbClr val="002060"/>
                </a:solidFill>
                <a:latin typeface="Comic Sans MS" pitchFamily="66" charset="0"/>
              </a:rPr>
              <a:t>Читать</a:t>
            </a:r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 к концу 1 полугодия </a:t>
            </a:r>
            <a:r>
              <a:rPr lang="ru-RU" sz="2800" b="1" u="sng" dirty="0" smtClean="0">
                <a:solidFill>
                  <a:srgbClr val="002060"/>
                </a:solidFill>
                <a:latin typeface="Comic Sans MS" pitchFamily="66" charset="0"/>
              </a:rPr>
              <a:t>не менее 25 сл/мин</a:t>
            </a:r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800" b="1" dirty="0" smtClean="0">
              <a:solidFill>
                <a:srgbClr val="CC0066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endParaRPr lang="ru-RU" sz="2800" b="1" dirty="0" smtClean="0">
              <a:solidFill>
                <a:srgbClr val="CC0066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295400" y="214290"/>
            <a:ext cx="7543800" cy="852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 dirty="0">
                <a:solidFill>
                  <a:srgbClr val="FF0066"/>
                </a:solidFill>
                <a:latin typeface="Comic Sans MS" pitchFamily="66" charset="0"/>
              </a:rPr>
              <a:t>Ребенок к концу  </a:t>
            </a:r>
            <a:br>
              <a:rPr lang="ru-RU" sz="2000" b="1" dirty="0">
                <a:solidFill>
                  <a:srgbClr val="FF0066"/>
                </a:solidFill>
                <a:latin typeface="Comic Sans MS" pitchFamily="66" charset="0"/>
              </a:rPr>
            </a:br>
            <a:r>
              <a:rPr lang="ru-RU" sz="2000" b="1" dirty="0">
                <a:solidFill>
                  <a:srgbClr val="FF0066"/>
                </a:solidFill>
                <a:latin typeface="Comic Sans MS" pitchFamily="66" charset="0"/>
              </a:rPr>
              <a:t>1-ой четверти </a:t>
            </a:r>
            <a:r>
              <a:rPr lang="ru-RU" sz="2000" b="1" dirty="0" smtClean="0">
                <a:solidFill>
                  <a:srgbClr val="FF0066"/>
                </a:solidFill>
                <a:latin typeface="Comic Sans MS" pitchFamily="66" charset="0"/>
              </a:rPr>
              <a:t>по математике должен</a:t>
            </a:r>
            <a:r>
              <a:rPr lang="ru-RU" sz="2000" b="1" dirty="0">
                <a:solidFill>
                  <a:srgbClr val="FF0066"/>
                </a:solidFill>
                <a:latin typeface="Comic Sans MS" pitchFamily="66" charset="0"/>
              </a:rPr>
              <a:t>: </a:t>
            </a:r>
            <a:endParaRPr lang="ru-RU" sz="2000" dirty="0">
              <a:solidFill>
                <a:srgbClr val="FF0066"/>
              </a:solidFill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838200" y="19050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4000" b="1">
                <a:solidFill>
                  <a:srgbClr val="FF0066"/>
                </a:solidFill>
                <a:latin typeface="Comic Sans MS" pitchFamily="66" charset="0"/>
              </a:rPr>
              <a:t/>
            </a:r>
            <a:br>
              <a:rPr lang="ru-RU" sz="4000" b="1">
                <a:solidFill>
                  <a:srgbClr val="FF0066"/>
                </a:solidFill>
                <a:latin typeface="Comic Sans MS" pitchFamily="66" charset="0"/>
              </a:rPr>
            </a:br>
            <a:r>
              <a:rPr lang="ru-RU" sz="3200" b="1">
                <a:solidFill>
                  <a:schemeClr val="hlink"/>
                </a:solidFill>
              </a:rPr>
              <a:t/>
            </a:r>
            <a:br>
              <a:rPr lang="ru-RU" sz="3200" b="1">
                <a:solidFill>
                  <a:schemeClr val="hlink"/>
                </a:solidFill>
              </a:rPr>
            </a:br>
            <a:endParaRPr lang="ru-RU" sz="4400" b="1">
              <a:solidFill>
                <a:srgbClr val="3399FF"/>
              </a:solidFill>
              <a:latin typeface="Comic Sans MS" pitchFamily="66" charset="0"/>
            </a:endParaRPr>
          </a:p>
        </p:txBody>
      </p:sp>
      <p:pic>
        <p:nvPicPr>
          <p:cNvPr id="9220" name="Picture 4" descr="lin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143000"/>
            <a:ext cx="2454275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6" descr="lin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1143000"/>
            <a:ext cx="2454275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7" descr="lin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143000"/>
            <a:ext cx="2454275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9" descr="GRI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724400"/>
            <a:ext cx="10668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10" descr="108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5" name="Rectangle 11"/>
          <p:cNvSpPr>
            <a:spLocks noGrp="1" noChangeArrowheads="1"/>
          </p:cNvSpPr>
          <p:nvPr>
            <p:ph idx="1"/>
          </p:nvPr>
        </p:nvSpPr>
        <p:spPr>
          <a:xfrm>
            <a:off x="0" y="1928802"/>
            <a:ext cx="9144000" cy="470059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800" b="1" dirty="0" smtClean="0">
                <a:solidFill>
                  <a:srgbClr val="CC0066"/>
                </a:solidFill>
                <a:latin typeface="Comic Sans MS" pitchFamily="66" charset="0"/>
              </a:rPr>
              <a:t> Иметь пространственные и временные  представления </a:t>
            </a:r>
          </a:p>
          <a:p>
            <a:pPr eaLnBrk="1" hangingPunct="1">
              <a:lnSpc>
                <a:spcPct val="80000"/>
              </a:lnSpc>
              <a:buNone/>
            </a:pPr>
            <a:endParaRPr lang="ru-RU" sz="800" b="1" dirty="0" smtClean="0">
              <a:solidFill>
                <a:srgbClr val="CC0066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800" b="1" dirty="0" smtClean="0">
                <a:solidFill>
                  <a:srgbClr val="CC0066"/>
                </a:solidFill>
                <a:latin typeface="Comic Sans MS" pitchFamily="66" charset="0"/>
              </a:rPr>
              <a:t> Вести счет предметов до 10 и сравнивать.</a:t>
            </a:r>
          </a:p>
          <a:p>
            <a:pPr>
              <a:lnSpc>
                <a:spcPct val="80000"/>
              </a:lnSpc>
            </a:pPr>
            <a:r>
              <a:rPr lang="ru-RU" sz="2800" b="1" dirty="0" smtClean="0">
                <a:solidFill>
                  <a:srgbClr val="CC0066"/>
                </a:solidFill>
                <a:latin typeface="Comic Sans MS" pitchFamily="66" charset="0"/>
              </a:rPr>
              <a:t>  Уметь читать письменные и печатные цифры, правильно их писать.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dirty="0" smtClean="0">
                <a:solidFill>
                  <a:srgbClr val="CC0066"/>
                </a:solidFill>
                <a:latin typeface="Comic Sans MS" pitchFamily="66" charset="0"/>
              </a:rPr>
              <a:t> Соотносить число предметов и цифру.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dirty="0" smtClean="0">
                <a:solidFill>
                  <a:srgbClr val="CC0066"/>
                </a:solidFill>
                <a:latin typeface="Comic Sans MS" pitchFamily="66" charset="0"/>
              </a:rPr>
              <a:t> Усвоить состав чисел до 10.</a:t>
            </a:r>
          </a:p>
          <a:p>
            <a:pPr>
              <a:lnSpc>
                <a:spcPct val="80000"/>
              </a:lnSpc>
            </a:pPr>
            <a:r>
              <a:rPr lang="ru-RU" sz="2800" b="1" dirty="0" smtClean="0">
                <a:solidFill>
                  <a:srgbClr val="CC0066"/>
                </a:solidFill>
                <a:latin typeface="Comic Sans MS" pitchFamily="66" charset="0"/>
              </a:rPr>
              <a:t> Знать и различать геометрические фигуры:  </a:t>
            </a:r>
          </a:p>
          <a:p>
            <a:pPr algn="ctr" eaLnBrk="1" hangingPunct="1">
              <a:lnSpc>
                <a:spcPct val="80000"/>
              </a:lnSpc>
              <a:buNone/>
            </a:pPr>
            <a:r>
              <a:rPr lang="ru-RU" sz="2800" b="1" dirty="0" smtClean="0">
                <a:solidFill>
                  <a:srgbClr val="CC0066"/>
                </a:solidFill>
                <a:latin typeface="Comic Sans MS" pitchFamily="66" charset="0"/>
              </a:rPr>
              <a:t>точка, прямая и кривая линии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800" b="1" dirty="0" smtClean="0">
                <a:solidFill>
                  <a:srgbClr val="CC0066"/>
                </a:solidFill>
                <a:latin typeface="Comic Sans MS" pitchFamily="66" charset="0"/>
              </a:rPr>
              <a:t>(замкнутая и незамкнутая), луч, отрезок.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9" name="Picture 7" descr="J:\Siyziova\СОН\КАРТИНКИ\Новая папка\ученик пишет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4191000"/>
            <a:ext cx="2068431" cy="1928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339" name="Заголовок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01000" cy="157177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От  информации, которую дают родители первоклассникам, </a:t>
            </a:r>
            <a:br>
              <a:rPr lang="ru-RU" sz="2800" dirty="0" smtClean="0"/>
            </a:br>
            <a:r>
              <a:rPr lang="ru-RU" sz="2800" dirty="0" smtClean="0"/>
              <a:t>во многом зависит дальнейшее отношение детей </a:t>
            </a:r>
            <a:r>
              <a:rPr lang="ru-RU" sz="2800" u="sng" dirty="0" smtClean="0"/>
              <a:t>к школе</a:t>
            </a:r>
            <a:r>
              <a:rPr lang="ru-RU" sz="2800" dirty="0" smtClean="0"/>
              <a:t> и первому </a:t>
            </a:r>
            <a:r>
              <a:rPr lang="ru-RU" sz="2800" u="sng" dirty="0" smtClean="0"/>
              <a:t>учителю</a:t>
            </a:r>
            <a:r>
              <a:rPr lang="ru-RU" sz="2800" dirty="0" smtClean="0"/>
              <a:t>. </a:t>
            </a:r>
          </a:p>
        </p:txBody>
      </p:sp>
      <p:sp>
        <p:nvSpPr>
          <p:cNvPr id="6" name="Заголовок 4"/>
          <p:cNvSpPr txBox="1">
            <a:spLocks/>
          </p:cNvSpPr>
          <p:nvPr/>
        </p:nvSpPr>
        <p:spPr bwMode="auto">
          <a:xfrm>
            <a:off x="304800" y="1524000"/>
            <a:ext cx="8229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800" b="1" dirty="0">
                <a:solidFill>
                  <a:srgbClr val="FF0000"/>
                </a:solidFill>
              </a:rPr>
              <a:t>Контакт между </a:t>
            </a:r>
          </a:p>
          <a:p>
            <a:pPr algn="ctr" eaLnBrk="0" hangingPunct="0">
              <a:defRPr/>
            </a:pPr>
            <a:r>
              <a:rPr lang="ru-RU" sz="2800" b="1" dirty="0">
                <a:solidFill>
                  <a:srgbClr val="FF0000"/>
                </a:solidFill>
              </a:rPr>
              <a:t>учителем-учеником-родителями</a:t>
            </a:r>
            <a:endParaRPr lang="ru-RU" sz="2800" b="1" kern="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Кольцо 10"/>
          <p:cNvSpPr/>
          <p:nvPr/>
        </p:nvSpPr>
        <p:spPr>
          <a:xfrm>
            <a:off x="2819400" y="3503613"/>
            <a:ext cx="3048000" cy="2438400"/>
          </a:xfrm>
          <a:prstGeom prst="donut">
            <a:avLst>
              <a:gd name="adj" fmla="val 10826"/>
            </a:avLst>
          </a:prstGeom>
          <a:solidFill>
            <a:srgbClr val="92D050"/>
          </a:solidFill>
          <a:ln cap="rnd" cmpd="tri"/>
          <a:effectLst>
            <a:outerShdw blurRad="50800" dist="50800" dir="5400000" algn="ctr" rotWithShape="0">
              <a:schemeClr val="accent6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8437" name="Picture 5" descr="J:\Siyziova\СОН\КАРТИНКИ\Новая папка\60fff7fe0931c94a46409ab02b93546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4800600"/>
            <a:ext cx="1524000" cy="183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 descr="J:\Siyziova\СОН\КАРТИНКИ\Новая папка\696552.jpg"/>
          <p:cNvPicPr>
            <a:picLocks noChangeAspect="1" noChangeArrowheads="1"/>
          </p:cNvPicPr>
          <p:nvPr/>
        </p:nvPicPr>
        <p:blipFill>
          <a:blip r:embed="rId5" cstate="print"/>
          <a:srcRect l="18584" t="15499" b="23352"/>
          <a:stretch>
            <a:fillRect/>
          </a:stretch>
        </p:blipFill>
        <p:spPr bwMode="auto">
          <a:xfrm>
            <a:off x="3352800" y="2743200"/>
            <a:ext cx="1947334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40" name="Picture 8" descr="J:\Siyziova\СОН\КАРТИНКИ\Новая папка\5219-original.jpeg"/>
          <p:cNvPicPr>
            <a:picLocks noChangeAspect="1" noChangeArrowheads="1"/>
          </p:cNvPicPr>
          <p:nvPr/>
        </p:nvPicPr>
        <p:blipFill>
          <a:blip r:embed="rId6" cstate="print"/>
          <a:srcRect l="11000" t="8667" r="35000" b="8667"/>
          <a:stretch>
            <a:fillRect/>
          </a:stretch>
        </p:blipFill>
        <p:spPr bwMode="auto">
          <a:xfrm>
            <a:off x="5181600" y="4267200"/>
            <a:ext cx="22098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Советы родителям: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i="1" dirty="0"/>
              <a:t>Совет 1</a:t>
            </a:r>
            <a:r>
              <a:rPr lang="ru-RU" dirty="0"/>
              <a:t>: у родителей первоклассников должно быть положительное отношение к школе, учителю и учебе.</a:t>
            </a:r>
          </a:p>
          <a:p>
            <a:r>
              <a:rPr lang="ru-RU" i="1" dirty="0"/>
              <a:t>Совет 2:</a:t>
            </a:r>
            <a:r>
              <a:rPr lang="ru-RU" dirty="0"/>
              <a:t> сотрудничайте с учителем.</a:t>
            </a:r>
          </a:p>
          <a:p>
            <a:r>
              <a:rPr lang="ru-RU" i="1" dirty="0"/>
              <a:t>Совет 3:</a:t>
            </a:r>
            <a:r>
              <a:rPr lang="ru-RU" dirty="0"/>
              <a:t> принимайте активное участие в жизни класса.</a:t>
            </a:r>
          </a:p>
          <a:p>
            <a:r>
              <a:rPr lang="ru-RU" i="1" dirty="0"/>
              <a:t>Совет 4</a:t>
            </a:r>
            <a:r>
              <a:rPr lang="ru-RU" dirty="0"/>
              <a:t>: будьте откровенны с учителем.</a:t>
            </a:r>
          </a:p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i="1" dirty="0"/>
              <a:t>Совет 5:</a:t>
            </a:r>
            <a:r>
              <a:rPr lang="ru-RU" dirty="0"/>
              <a:t> следите за переживаниями ребенка.</a:t>
            </a:r>
          </a:p>
          <a:p>
            <a:r>
              <a:rPr lang="ru-RU" i="1" dirty="0"/>
              <a:t>Совет 6</a:t>
            </a:r>
            <a:r>
              <a:rPr lang="ru-RU" dirty="0"/>
              <a:t>: поддерживайте авторитет учителя.</a:t>
            </a:r>
          </a:p>
          <a:p>
            <a:r>
              <a:rPr lang="ru-RU" i="1" dirty="0"/>
              <a:t>Совет 7:</a:t>
            </a:r>
            <a:r>
              <a:rPr lang="ru-RU" dirty="0"/>
              <a:t> предлагайте свою помощь.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036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85</TotalTime>
  <Words>388</Words>
  <Application>Microsoft Office PowerPoint</Application>
  <PresentationFormat>Экран (4:3)</PresentationFormat>
  <Paragraphs>51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РОДИТЕЛЬСКОЕ СОБРАНИЕ в 1 «Б» классе Итоги 1 четверти</vt:lpstr>
      <vt:lpstr>Мы люди, у которых разное образование, разные судьбы, разные характеры, разные взгляды на жизнь, но есть то, что объединяет нас всех – это наши дети. И так хочется, чтобы наши дети были счастливы и успешны в жизни!</vt:lpstr>
      <vt:lpstr>Презентация PowerPoint</vt:lpstr>
      <vt:lpstr>Критерии школьной готовности</vt:lpstr>
      <vt:lpstr>К чему ребёнка приучишь, то от него и получишь</vt:lpstr>
      <vt:lpstr>Презентация PowerPoint</vt:lpstr>
      <vt:lpstr>Презентация PowerPoint</vt:lpstr>
      <vt:lpstr>От  информации, которую дают родители первоклассникам,  во многом зависит дальнейшее отношение детей к школе и первому учителю. </vt:lpstr>
      <vt:lpstr>Советы родителям: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 1 «Б» класса Итоги 1 четверти</dc:title>
  <dc:creator>й1</dc:creator>
  <cp:lastModifiedBy>й1</cp:lastModifiedBy>
  <cp:revision>5</cp:revision>
  <dcterms:created xsi:type="dcterms:W3CDTF">2016-11-07T21:01:35Z</dcterms:created>
  <dcterms:modified xsi:type="dcterms:W3CDTF">2016-11-08T12:43:54Z</dcterms:modified>
</cp:coreProperties>
</file>